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2" r:id="rId3"/>
  </p:sldMasterIdLst>
  <p:notesMasterIdLst>
    <p:notesMasterId r:id="rId15"/>
  </p:notesMasterIdLst>
  <p:sldIdLst>
    <p:sldId id="934" r:id="rId4"/>
    <p:sldId id="932" r:id="rId5"/>
    <p:sldId id="982" r:id="rId6"/>
    <p:sldId id="989" r:id="rId7"/>
    <p:sldId id="985" r:id="rId8"/>
    <p:sldId id="987" r:id="rId9"/>
    <p:sldId id="984" r:id="rId10"/>
    <p:sldId id="991" r:id="rId11"/>
    <p:sldId id="983" r:id="rId12"/>
    <p:sldId id="993" r:id="rId13"/>
    <p:sldId id="933" r:id="rId14"/>
  </p:sldIdLst>
  <p:sldSz cx="12192000" cy="6858000"/>
  <p:notesSz cx="6760845" cy="9942195"/>
  <p:custDataLst>
    <p:tags r:id="rId19"/>
  </p:custDataLst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bg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bg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bg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bg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bg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A22B6"/>
    <a:srgbClr val="FFFFFF"/>
    <a:srgbClr val="0000FF"/>
    <a:srgbClr val="CA2222"/>
    <a:srgbClr val="C30001"/>
    <a:srgbClr val="E6E6E6"/>
    <a:srgbClr val="FBF1F2"/>
    <a:srgbClr val="33CCCC"/>
    <a:srgbClr val="00CC00"/>
    <a:srgbClr val="00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5757" autoAdjust="0"/>
    <p:restoredTop sz="96357" autoAdjust="0"/>
  </p:normalViewPr>
  <p:slideViewPr>
    <p:cSldViewPr showGuides="1">
      <p:cViewPr>
        <p:scale>
          <a:sx n="50" d="100"/>
          <a:sy n="50" d="100"/>
        </p:scale>
        <p:origin x="1368" y="763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" Type="http://schemas.openxmlformats.org/officeDocument/2006/relationships/theme" Target="theme/theme1.xml"/><Relationship Id="rId19" Type="http://schemas.openxmlformats.org/officeDocument/2006/relationships/tags" Target="tags/tag8.xml"/><Relationship Id="rId18" Type="http://schemas.openxmlformats.org/officeDocument/2006/relationships/tableStyles" Target="tableStyles.xml"/><Relationship Id="rId17" Type="http://schemas.openxmlformats.org/officeDocument/2006/relationships/viewProps" Target="viewProps.xml"/><Relationship Id="rId16" Type="http://schemas.openxmlformats.org/officeDocument/2006/relationships/presProps" Target="presProps.xml"/><Relationship Id="rId15" Type="http://schemas.openxmlformats.org/officeDocument/2006/relationships/notesMaster" Target="notesMasters/notesMaster1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30525" cy="496888"/>
          </a:xfrm>
          <a:prstGeom prst="rect">
            <a:avLst/>
          </a:prstGeom>
          <a:noFill/>
          <a:ln w="9525">
            <a:noFill/>
            <a:miter/>
          </a:ln>
        </p:spPr>
        <p:txBody>
          <a:bodyPr/>
          <a:lstStyle>
            <a:lvl1pPr eaLnBrk="1" hangingPunct="1">
              <a:buFont typeface="Arial" panose="020B0604020202020204" pitchFamily="34" charset="0"/>
              <a:buNone/>
              <a:defRPr sz="1200" noProof="1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x-none"/>
          </a:p>
        </p:txBody>
      </p:sp>
      <p:sp>
        <p:nvSpPr>
          <p:cNvPr id="2051" name="Rectangle 3"/>
          <p:cNvSpPr>
            <a:spLocks noGrp="1"/>
          </p:cNvSpPr>
          <p:nvPr>
            <p:ph type="dt" idx="1"/>
          </p:nvPr>
        </p:nvSpPr>
        <p:spPr>
          <a:xfrm>
            <a:off x="3829050" y="0"/>
            <a:ext cx="2930525" cy="496888"/>
          </a:xfrm>
          <a:prstGeom prst="rect">
            <a:avLst/>
          </a:prstGeom>
          <a:noFill/>
          <a:ln w="9525">
            <a:noFill/>
            <a:miter/>
          </a:ln>
        </p:spPr>
        <p:txBody>
          <a:bodyPr/>
          <a:lstStyle>
            <a:lvl1pPr algn="r" eaLnBrk="1" hangingPunct="1">
              <a:buFont typeface="Arial" panose="020B0604020202020204" pitchFamily="34" charset="0"/>
              <a:buNone/>
              <a:defRPr sz="1200" noProof="1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x-none"/>
          </a:p>
        </p:txBody>
      </p:sp>
      <p:sp>
        <p:nvSpPr>
          <p:cNvPr id="3076" name="Rectangle 4"/>
          <p:cNvSpPr>
            <a:spLocks noGrp="1" noRot="1" noChangeAspect="1" noChangeArrowheads="1"/>
          </p:cNvSpPr>
          <p:nvPr>
            <p:ph type="sldImg" idx="4294967295"/>
          </p:nvPr>
        </p:nvSpPr>
        <p:spPr bwMode="auto">
          <a:xfrm>
            <a:off x="68263" y="746125"/>
            <a:ext cx="6624637" cy="372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2053" name="Rectangle 5"/>
          <p:cNvSpPr>
            <a:spLocks noGrp="1" noChangeArrowheads="1"/>
          </p:cNvSpPr>
          <p:nvPr>
            <p:ph type="body" sz="quarter" idx="9"/>
          </p:nvPr>
        </p:nvSpPr>
        <p:spPr bwMode="auto">
          <a:xfrm>
            <a:off x="676275" y="4722813"/>
            <a:ext cx="5408613" cy="447357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noProof="0"/>
              <a:t>单击此处编辑母版文本样式</a:t>
            </a:r>
            <a:endParaRPr lang="zh-CN" altLang="en-US" noProof="0"/>
          </a:p>
          <a:p>
            <a:pPr lvl="1"/>
            <a:r>
              <a:rPr lang="zh-CN" altLang="en-US" noProof="0"/>
              <a:t>第二级</a:t>
            </a:r>
            <a:endParaRPr lang="zh-CN" altLang="en-US" noProof="0"/>
          </a:p>
          <a:p>
            <a:pPr lvl="2"/>
            <a:r>
              <a:rPr lang="zh-CN" altLang="en-US" noProof="0"/>
              <a:t>第三级</a:t>
            </a:r>
            <a:endParaRPr lang="zh-CN" altLang="en-US" noProof="0"/>
          </a:p>
          <a:p>
            <a:pPr lvl="3"/>
            <a:r>
              <a:rPr lang="zh-CN" altLang="en-US" noProof="0"/>
              <a:t>第四级</a:t>
            </a:r>
            <a:endParaRPr lang="zh-CN" altLang="en-US" noProof="0"/>
          </a:p>
          <a:p>
            <a:pPr lvl="4"/>
            <a:r>
              <a:rPr lang="zh-CN" altLang="en-US" noProof="0"/>
              <a:t>第五级</a:t>
            </a:r>
            <a:endParaRPr lang="zh-CN" altLang="en-US" noProof="0"/>
          </a:p>
        </p:txBody>
      </p:sp>
      <p:sp>
        <p:nvSpPr>
          <p:cNvPr id="2054" name="Rectangle 6"/>
          <p:cNvSpPr>
            <a:spLocks noGrp="1"/>
          </p:cNvSpPr>
          <p:nvPr>
            <p:ph type="ftr" sz="quarter" idx="4"/>
          </p:nvPr>
        </p:nvSpPr>
        <p:spPr>
          <a:xfrm>
            <a:off x="0" y="9444038"/>
            <a:ext cx="2930525" cy="496887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b"/>
          <a:lstStyle>
            <a:lvl1pPr eaLnBrk="1" hangingPunct="1">
              <a:buFont typeface="Arial" panose="020B0604020202020204" pitchFamily="34" charset="0"/>
              <a:buNone/>
              <a:defRPr sz="1200" noProof="1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x-none"/>
          </a:p>
        </p:txBody>
      </p:sp>
      <p:sp>
        <p:nvSpPr>
          <p:cNvPr id="2055" name="Rectangle 7"/>
          <p:cNvSpPr>
            <a:spLocks noGrp="1"/>
          </p:cNvSpPr>
          <p:nvPr>
            <p:ph type="sldNum" sz="quarter" idx="5"/>
          </p:nvPr>
        </p:nvSpPr>
        <p:spPr>
          <a:xfrm>
            <a:off x="3829050" y="9444038"/>
            <a:ext cx="2930525" cy="496887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numCol="1" anchor="b" anchorCtr="0" compatLnSpc="1"/>
          <a:lstStyle>
            <a:lvl1pPr algn="r" eaLnBrk="1" hangingPunct="1">
              <a:buFont typeface="Arial" panose="020B0604020202020204" pitchFamily="34" charset="0"/>
              <a:buNone/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4149F315-D9EA-4E4B-90BB-FB25394CACCF}" type="slidenum">
              <a:rPr lang="en-US" altLang="zh-CN"/>
            </a:fld>
            <a:endParaRPr lang="en-US" altLang="zh-CN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buFont typeface="Arial" panose="020B0604020202020204" pitchFamily="34" charset="0"/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lvl="1" algn="l" rtl="0" eaLnBrk="0" fontAlgn="base" hangingPunct="0">
      <a:spcBef>
        <a:spcPct val="30000"/>
      </a:spcBef>
      <a:spcAft>
        <a:spcPct val="0"/>
      </a:spcAft>
      <a:buFont typeface="Arial" panose="020B0604020202020204" pitchFamily="34" charset="0"/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lvl="2" algn="l" rtl="0" eaLnBrk="0" fontAlgn="base" hangingPunct="0">
      <a:spcBef>
        <a:spcPct val="30000"/>
      </a:spcBef>
      <a:spcAft>
        <a:spcPct val="0"/>
      </a:spcAft>
      <a:buFont typeface="Arial" panose="020B0604020202020204" pitchFamily="34" charset="0"/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lvl="3" algn="l" rtl="0" eaLnBrk="0" fontAlgn="base" hangingPunct="0">
      <a:spcBef>
        <a:spcPct val="30000"/>
      </a:spcBef>
      <a:spcAft>
        <a:spcPct val="0"/>
      </a:spcAft>
      <a:buFont typeface="Arial" panose="020B0604020202020204" pitchFamily="34" charset="0"/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lvl="4" algn="l" rtl="0" eaLnBrk="0" fontAlgn="base" hangingPunct="0">
      <a:spcBef>
        <a:spcPct val="30000"/>
      </a:spcBef>
      <a:spcAft>
        <a:spcPct val="0"/>
      </a:spcAft>
      <a:buFont typeface="Arial" panose="020B0604020202020204" pitchFamily="34" charset="0"/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lvl="5" indent="0" algn="l" defTabSz="914400" eaLnBrk="0" fontAlgn="base" latinLnBrk="0" hangingPunct="0"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+mn-lt"/>
        <a:ea typeface="+mn-ea"/>
        <a:cs typeface="+mn-cs"/>
      </a:defRPr>
    </a:lvl6pPr>
    <a:lvl7pPr marL="2743200" lvl="6" indent="0" algn="l" defTabSz="914400" eaLnBrk="0" fontAlgn="base" latinLnBrk="0" hangingPunct="0"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+mn-lt"/>
        <a:ea typeface="+mn-ea"/>
        <a:cs typeface="+mn-cs"/>
      </a:defRPr>
    </a:lvl7pPr>
    <a:lvl8pPr marL="3200400" lvl="7" indent="0" algn="l" defTabSz="914400" eaLnBrk="0" fontAlgn="base" latinLnBrk="0" hangingPunct="0"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+mn-lt"/>
        <a:ea typeface="+mn-ea"/>
        <a:cs typeface="+mn-cs"/>
      </a:defRPr>
    </a:lvl8pPr>
    <a:lvl9pPr marL="3657600" lvl="8" indent="0" algn="l" defTabSz="914400" eaLnBrk="0" fontAlgn="base" latinLnBrk="0" hangingPunct="0"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692697"/>
            <a:ext cx="12192000" cy="72479"/>
          </a:xfrm>
          <a:prstGeom prst="rect">
            <a:avLst/>
          </a:prstGeom>
          <a:gradFill flip="none" rotWithShape="1">
            <a:gsLst>
              <a:gs pos="43000">
                <a:srgbClr val="C00000"/>
              </a:gs>
              <a:gs pos="0">
                <a:srgbClr val="FBF1F2"/>
              </a:gs>
              <a:gs pos="97959">
                <a:schemeClr val="bg1"/>
              </a:gs>
              <a:gs pos="0">
                <a:srgbClr val="CA222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pic>
        <p:nvPicPr>
          <p:cNvPr id="5" name="Picture 14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10991851" y="61914"/>
            <a:ext cx="576757" cy="54133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6A28D-5511-41D0-91B7-D99251AD8E88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07430-514F-4CCB-9AB4-BBCEEA4E304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6A28D-5511-41D0-91B7-D99251AD8E88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07430-514F-4CCB-9AB4-BBCEEA4E304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6A28D-5511-41D0-91B7-D99251AD8E88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07430-514F-4CCB-9AB4-BBCEEA4E304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6A28D-5511-41D0-91B7-D99251AD8E8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07430-514F-4CCB-9AB4-BBCEEA4E304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6A28D-5511-41D0-91B7-D99251AD8E8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07430-514F-4CCB-9AB4-BBCEEA4E304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solidFill>
          <a:srgbClr val="C3000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19" t="-1123" r="6747" b="491"/>
          <a:stretch>
            <a:fillRect/>
          </a:stretch>
        </p:blipFill>
        <p:spPr bwMode="auto">
          <a:xfrm>
            <a:off x="0" y="2381250"/>
            <a:ext cx="12192000" cy="447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图片 2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184" y="115889"/>
            <a:ext cx="3336536" cy="847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 userDrawn="1"/>
        </p:nvSpPr>
        <p:spPr>
          <a:xfrm>
            <a:off x="-1" y="2132856"/>
            <a:ext cx="12192001" cy="4725144"/>
          </a:xfrm>
          <a:prstGeom prst="rect">
            <a:avLst/>
          </a:prstGeom>
          <a:gradFill>
            <a:gsLst>
              <a:gs pos="47000">
                <a:srgbClr val="DA6666">
                  <a:alpha val="97000"/>
                </a:srgbClr>
              </a:gs>
              <a:gs pos="0">
                <a:srgbClr val="C20000"/>
              </a:gs>
              <a:gs pos="100000">
                <a:srgbClr val="FFFFFF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3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44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4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2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6A28D-5511-41D0-91B7-D99251AD8E8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07430-514F-4CCB-9AB4-BBCEEA4E304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6A28D-5511-41D0-91B7-D99251AD8E8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07430-514F-4CCB-9AB4-BBCEEA4E304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6A28D-5511-41D0-91B7-D99251AD8E8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07430-514F-4CCB-9AB4-BBCEEA4E304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6A28D-5511-41D0-91B7-D99251AD8E88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07430-514F-4CCB-9AB4-BBCEEA4E304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6A28D-5511-41D0-91B7-D99251AD8E88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07430-514F-4CCB-9AB4-BBCEEA4E304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6A28D-5511-41D0-91B7-D99251AD8E8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07430-514F-4CCB-9AB4-BBCEEA4E304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4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2.xml"/><Relationship Id="rId8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0.xml"/><Relationship Id="rId6" Type="http://schemas.openxmlformats.org/officeDocument/2006/relationships/slideLayout" Target="../slideLayouts/slideLayout9.xml"/><Relationship Id="rId5" Type="http://schemas.openxmlformats.org/officeDocument/2006/relationships/slideLayout" Target="../slideLayouts/slideLayout8.xml"/><Relationship Id="rId4" Type="http://schemas.openxmlformats.org/officeDocument/2006/relationships/slideLayout" Target="../slideLayouts/slideLayout7.xml"/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2" Type="http://schemas.openxmlformats.org/officeDocument/2006/relationships/theme" Target="../theme/theme2.xml"/><Relationship Id="rId11" Type="http://schemas.openxmlformats.org/officeDocument/2006/relationships/slideLayout" Target="../slideLayouts/slideLayout14.xml"/><Relationship Id="rId10" Type="http://schemas.openxmlformats.org/officeDocument/2006/relationships/slideLayout" Target="../slideLayouts/slideLayout13.xml"/><Relationship Id="rId1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hf sldNum="0" hdr="0" ftr="0"/>
  <p:txStyles>
    <p:titleStyle>
      <a:lvl1pPr algn="ctr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eaLnBrk="0" fontAlgn="base" latinLnBrk="0" hangingPunct="0"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0" fontAlgn="base" latinLnBrk="0" hangingPunct="0"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0" fontAlgn="base" latinLnBrk="0" hangingPunct="0"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0" fontAlgn="base" latinLnBrk="0" hangingPunct="0"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0" fontAlgn="base" latinLnBrk="0" hangingPunct="0"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bg1"/>
          </a:solidFill>
          <a:latin typeface="+mn-lt"/>
          <a:ea typeface="+mn-ea"/>
          <a:cs typeface="+mn-cs"/>
        </a:defRPr>
      </a:lvl1pPr>
      <a:lvl2pPr marL="457200" lvl="1" indent="0" algn="ctr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bg1"/>
          </a:solidFill>
          <a:latin typeface="+mn-lt"/>
          <a:ea typeface="+mn-ea"/>
          <a:cs typeface="+mn-cs"/>
        </a:defRPr>
      </a:lvl2pPr>
      <a:lvl3pPr marL="914400" lvl="2" indent="0" algn="ctr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bg1"/>
          </a:solidFill>
          <a:latin typeface="+mn-lt"/>
          <a:ea typeface="+mn-ea"/>
          <a:cs typeface="+mn-cs"/>
        </a:defRPr>
      </a:lvl3pPr>
      <a:lvl4pPr marL="1371600" lvl="3" indent="0" algn="ctr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bg1"/>
          </a:solidFill>
          <a:latin typeface="+mn-lt"/>
          <a:ea typeface="+mn-ea"/>
          <a:cs typeface="+mn-cs"/>
        </a:defRPr>
      </a:lvl4pPr>
      <a:lvl5pPr marL="1828800" lvl="4" indent="0" algn="ctr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bg1"/>
          </a:solidFill>
          <a:latin typeface="+mn-lt"/>
          <a:ea typeface="+mn-ea"/>
          <a:cs typeface="+mn-cs"/>
        </a:defRPr>
      </a:lvl5pPr>
      <a:lvl6pPr marL="2286000" lvl="5" indent="0" algn="ctr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bg1"/>
          </a:solidFill>
          <a:latin typeface="+mn-lt"/>
          <a:ea typeface="+mn-ea"/>
          <a:cs typeface="+mn-cs"/>
        </a:defRPr>
      </a:lvl6pPr>
      <a:lvl7pPr marL="2743200" lvl="6" indent="0" algn="ctr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bg1"/>
          </a:solidFill>
          <a:latin typeface="+mn-lt"/>
          <a:ea typeface="+mn-ea"/>
          <a:cs typeface="+mn-cs"/>
        </a:defRPr>
      </a:lvl7pPr>
      <a:lvl8pPr marL="3200400" lvl="7" indent="0" algn="ctr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bg1"/>
          </a:solidFill>
          <a:latin typeface="+mn-lt"/>
          <a:ea typeface="+mn-ea"/>
          <a:cs typeface="+mn-cs"/>
        </a:defRPr>
      </a:lvl8pPr>
      <a:lvl9pPr marL="3657600" lvl="8" indent="0" algn="ctr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bg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D6A28D-5511-41D0-91B7-D99251AD8E8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007430-514F-4CCB-9AB4-BBCEEA4E3043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54" r:id="rId2"/>
    <p:sldLayoutId id="2147483655" r:id="rId3"/>
    <p:sldLayoutId id="2147483656" r:id="rId4"/>
    <p:sldLayoutId id="2147483657" r:id="rId5"/>
    <p:sldLayoutId id="2147483658" r:id="rId6"/>
    <p:sldLayoutId id="2147483659" r:id="rId7"/>
    <p:sldLayoutId id="2147483660" r:id="rId8"/>
    <p:sldLayoutId id="2147483661" r:id="rId9"/>
    <p:sldLayoutId id="2147483662" r:id="rId10"/>
    <p:sldLayoutId id="214748366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1.xml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5.xml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tags" Target="../tags/tag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10.png"/><Relationship Id="rId3" Type="http://schemas.openxmlformats.org/officeDocument/2006/relationships/tags" Target="../tags/tag3.xml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tags" Target="../tags/tag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3.png"/><Relationship Id="rId1" Type="http://schemas.openxmlformats.org/officeDocument/2006/relationships/tags" Target="../tags/tag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1631504" y="1124744"/>
            <a:ext cx="9144000" cy="2387600"/>
          </a:xfrm>
        </p:spPr>
        <p:txBody>
          <a:bodyPr/>
          <a:lstStyle/>
          <a:p>
            <a:r>
              <a:rPr lang="zh-CN" altLang="en-US" sz="8000" dirty="0"/>
              <a:t>工作汇报</a:t>
            </a:r>
            <a:endParaRPr lang="zh-CN" altLang="en-US" sz="8000" dirty="0"/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>
          <a:xfrm>
            <a:off x="1631504" y="5121821"/>
            <a:ext cx="9144000" cy="1655762"/>
          </a:xfrm>
        </p:spPr>
        <p:txBody>
          <a:bodyPr/>
          <a:lstStyle/>
          <a:p>
            <a:endParaRPr lang="en-US" altLang="zh-CN" sz="2800" dirty="0"/>
          </a:p>
          <a:p>
            <a:r>
              <a:rPr lang="zh-CN" altLang="en-US" sz="2800" dirty="0"/>
              <a:t>武汉科技大学机械工程学院</a:t>
            </a:r>
            <a:endParaRPr lang="en-US" altLang="zh-CN" sz="2800" dirty="0"/>
          </a:p>
          <a:p>
            <a:r>
              <a:rPr lang="zh-CN" altLang="en-US" sz="2800" dirty="0"/>
              <a:t>冶金装备及其控制教育部重点实验室</a:t>
            </a:r>
            <a:endParaRPr lang="en-US" altLang="zh-CN" sz="2800" dirty="0"/>
          </a:p>
          <a:p>
            <a:endParaRPr lang="en-US" altLang="zh-CN" sz="2800" dirty="0"/>
          </a:p>
          <a:p>
            <a:endParaRPr lang="zh-CN" altLang="en-US" sz="2800" dirty="0"/>
          </a:p>
        </p:txBody>
      </p:sp>
      <p:sp>
        <p:nvSpPr>
          <p:cNvPr id="2" name="标题 3"/>
          <p:cNvSpPr txBox="1"/>
          <p:nvPr/>
        </p:nvSpPr>
        <p:spPr>
          <a:xfrm>
            <a:off x="1631504" y="2722760"/>
            <a:ext cx="9144000" cy="2387600"/>
          </a:xfrm>
          <a:prstGeom prst="rect">
            <a:avLst/>
          </a:prstGeom>
        </p:spPr>
        <p:txBody>
          <a:bodyPr anchor="b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4400" b="1" kern="12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3600" dirty="0"/>
              <a:t>刘霄鹏</a:t>
            </a:r>
            <a:r>
              <a:rPr lang="en-US" altLang="zh-CN" sz="3600" dirty="0"/>
              <a:t> 2026</a:t>
            </a:r>
            <a:r>
              <a:rPr lang="zh-CN" altLang="en-US" sz="3600" dirty="0"/>
              <a:t>年</a:t>
            </a:r>
            <a:r>
              <a:rPr lang="en-US" altLang="zh-CN" sz="3600" dirty="0"/>
              <a:t>1</a:t>
            </a:r>
            <a:r>
              <a:rPr lang="zh-CN" altLang="en-US" sz="3600" dirty="0"/>
              <a:t>月</a:t>
            </a:r>
            <a:r>
              <a:rPr lang="en-US" altLang="zh-CN" sz="3600" dirty="0"/>
              <a:t>4</a:t>
            </a:r>
            <a:r>
              <a:rPr lang="zh-CN" altLang="en-US" sz="3600" dirty="0"/>
              <a:t>日</a:t>
            </a:r>
            <a:r>
              <a:rPr lang="en-US" altLang="zh-CN" sz="3600" dirty="0"/>
              <a:t>  </a:t>
            </a:r>
            <a:endParaRPr lang="en-US" altLang="zh-CN" sz="36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b="1" dirty="0">
                <a:solidFill>
                  <a:srgbClr val="0A22B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三、未来工作规划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484630"/>
            <a:ext cx="10515600" cy="4351338"/>
          </a:xfrm>
        </p:spPr>
        <p:txBody>
          <a:bodyPr/>
          <a:p>
            <a:pPr marL="0" indent="0">
              <a:buNone/>
            </a:pPr>
            <a:r>
              <a:rPr lang="en-US" altLang="zh-CN"/>
              <a:t>1.</a:t>
            </a:r>
            <a:r>
              <a:rPr lang="zh-CN" altLang="en-US"/>
              <a:t>实验部分</a:t>
            </a:r>
            <a:endParaRPr lang="en-US" altLang="zh-CN"/>
          </a:p>
          <a:p>
            <a:pPr marL="685800" lvl="1" indent="-228600">
              <a:buFont typeface="Arial" panose="020B0604020202020204" pitchFamily="34" charset="0"/>
              <a:buChar char="•"/>
            </a:pPr>
            <a:endParaRPr lang="zh-CN" altLang="en-US" sz="2800">
              <a:solidFill>
                <a:schemeClr val="tx1"/>
              </a:solidFill>
            </a:endParaRPr>
          </a:p>
        </p:txBody>
      </p:sp>
      <p:graphicFrame>
        <p:nvGraphicFramePr>
          <p:cNvPr id="5" name="表格 4"/>
          <p:cNvGraphicFramePr/>
          <p:nvPr>
            <p:custDataLst>
              <p:tags r:id="rId1"/>
            </p:custDataLst>
          </p:nvPr>
        </p:nvGraphicFramePr>
        <p:xfrm>
          <a:off x="708660" y="1994535"/>
          <a:ext cx="9653905" cy="39566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53905"/>
              </a:tblGrid>
              <a:tr h="131889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多模态示教数据采集：利用</a:t>
                      </a:r>
                      <a:r>
                        <a:rPr lang="en-US" altLang="zh-CN"/>
                        <a:t> UR10 </a:t>
                      </a:r>
                      <a:r>
                        <a:rPr lang="zh-CN" altLang="en-US"/>
                        <a:t>示教器进行手动拖动示教，记录经验工人在不同泥浆稠度、不同桶深下的操作轨迹。采集数据将涵盖</a:t>
                      </a:r>
                      <a:r>
                        <a:rPr lang="en-US" altLang="zh-CN"/>
                        <a:t> 6 </a:t>
                      </a:r>
                      <a:r>
                        <a:rPr lang="zh-CN" altLang="en-US"/>
                        <a:t>轴基座末端位姿与第</a:t>
                      </a:r>
                      <a:r>
                        <a:rPr lang="en-US" altLang="zh-CN"/>
                        <a:t> 7 </a:t>
                      </a:r>
                      <a:r>
                        <a:rPr lang="zh-CN" altLang="en-US"/>
                        <a:t>轴电机的协同角度数据。</a:t>
                      </a:r>
                      <a:endParaRPr lang="zh-CN" altLang="en-US"/>
                    </a:p>
                  </a:txBody>
                  <a:tcPr/>
                </a:tc>
              </a:tr>
              <a:tr h="131889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基于神经网络的轨迹拟合与泛化：以示教采集的坐标与姿态序列作为样本，利用神经网络训练挖掘轨迹模型</a:t>
                      </a:r>
                      <a:endParaRPr lang="zh-CN" altLang="en-US"/>
                    </a:p>
                  </a:txBody>
                  <a:tcPr/>
                </a:tc>
              </a:tr>
              <a:tr h="131889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实机部署与闭环验证：将神经网络生成的拟合轨迹下发至真实</a:t>
                      </a:r>
                      <a:r>
                        <a:rPr lang="en-US" altLang="zh-CN"/>
                        <a:t> UR10 </a:t>
                      </a:r>
                      <a:r>
                        <a:rPr lang="zh-CN" altLang="en-US"/>
                        <a:t>机器人控制器，验证</a:t>
                      </a:r>
                      <a:r>
                        <a:rPr lang="en-US" altLang="zh-CN"/>
                        <a:t> 7 </a:t>
                      </a:r>
                      <a:r>
                        <a:rPr lang="zh-CN" altLang="en-US"/>
                        <a:t>轴协同系统在实际取泥作业中的表现，对比仿真数据与实验误差，完成算法的闭环迭代。</a:t>
                      </a:r>
                      <a:endParaRPr lang="zh-CN" altLang="en-US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0" y="2636912"/>
            <a:ext cx="12192000" cy="132343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en-US" sz="8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谢谢</a:t>
            </a:r>
            <a:r>
              <a:rPr lang="en-US" altLang="zh-CN" sz="8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!</a:t>
            </a:r>
            <a:endParaRPr lang="en-US" altLang="zh-CN" sz="80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-16768" y="4941168"/>
            <a:ext cx="12192000" cy="1031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武汉科技大学机械工程学院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冶金装备与控制教育部重点实验室</a:t>
            </a:r>
            <a:endParaRPr lang="en-US" altLang="zh-CN" sz="28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692697"/>
            <a:ext cx="12192000" cy="72479"/>
          </a:xfrm>
          <a:prstGeom prst="rect">
            <a:avLst/>
          </a:prstGeom>
          <a:gradFill flip="none" rotWithShape="1">
            <a:gsLst>
              <a:gs pos="43000">
                <a:srgbClr val="C00000"/>
              </a:gs>
              <a:gs pos="0">
                <a:srgbClr val="FBF1F2"/>
              </a:gs>
              <a:gs pos="97959">
                <a:schemeClr val="bg1"/>
              </a:gs>
              <a:gs pos="0">
                <a:srgbClr val="CA222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pic>
        <p:nvPicPr>
          <p:cNvPr id="5" name="Picture 14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10991851" y="61914"/>
            <a:ext cx="576757" cy="54133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文本框 5"/>
          <p:cNvSpPr txBox="1"/>
          <p:nvPr/>
        </p:nvSpPr>
        <p:spPr>
          <a:xfrm>
            <a:off x="260348" y="101600"/>
            <a:ext cx="57926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汇报提纲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" name="TextBox 2"/>
          <p:cNvSpPr txBox="1"/>
          <p:nvPr>
            <p:custDataLst>
              <p:tags r:id="rId2"/>
            </p:custDataLst>
          </p:nvPr>
        </p:nvSpPr>
        <p:spPr>
          <a:xfrm>
            <a:off x="4216791" y="2151727"/>
            <a:ext cx="3672408" cy="255454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一、研究工作进展</a:t>
            </a: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sz="3200" b="1" dirty="0">
              <a:solidFill>
                <a:srgbClr val="0A22B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A22B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二、存在的问题</a:t>
            </a: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srgbClr val="0A22B6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0A22B6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dirty="0">
                <a:solidFill>
                  <a:srgbClr val="0A22B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三、未来工作规划</a:t>
            </a:r>
            <a:endParaRPr lang="en-US" altLang="zh-CN" sz="3200" b="1" dirty="0">
              <a:solidFill>
                <a:srgbClr val="0A22B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470" y="365125"/>
            <a:ext cx="4410710" cy="592455"/>
          </a:xfrm>
        </p:spPr>
        <p:txBody>
          <a:bodyPr>
            <a:normAutofit fontScale="90000"/>
          </a:bodyPr>
          <a:p>
            <a:r>
              <a:rPr lang="zh-CN" altLang="en-US" b="1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一、研究工作进展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33095" y="1014095"/>
            <a:ext cx="10720705" cy="5163185"/>
          </a:xfrm>
        </p:spPr>
        <p:txBody>
          <a:bodyPr/>
          <a:p>
            <a:pPr marL="0" indent="0">
              <a:buNone/>
            </a:pPr>
            <a:r>
              <a:rPr lang="zh-CN" altLang="en-US"/>
              <a:t>整体环境</a:t>
            </a:r>
            <a:r>
              <a:rPr lang="zh-CN" altLang="en-US"/>
              <a:t>搭建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1.</a:t>
            </a:r>
            <a:r>
              <a:rPr lang="zh-CN" altLang="en-US"/>
              <a:t>环境</a:t>
            </a:r>
            <a:r>
              <a:rPr lang="en-US" altLang="zh-CN"/>
              <a:t>:</a:t>
            </a:r>
            <a:r>
              <a:rPr lang="zh-CN" altLang="en-US"/>
              <a:t>龙门架</a:t>
            </a:r>
            <a:r>
              <a:rPr lang="en-US" altLang="zh-CN"/>
              <a:t>,</a:t>
            </a:r>
            <a:r>
              <a:rPr lang="zh-CN" altLang="en-US"/>
              <a:t>桶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2.</a:t>
            </a:r>
            <a:r>
              <a:rPr lang="zh-CN" altLang="en-US"/>
              <a:t>控制器</a:t>
            </a:r>
            <a:r>
              <a:rPr lang="en-US" altLang="zh-CN"/>
              <a:t>:UR10(</a:t>
            </a:r>
            <a:r>
              <a:rPr lang="zh-CN" altLang="en-US"/>
              <a:t>关节六个自由度</a:t>
            </a:r>
            <a:r>
              <a:rPr lang="en-US" altLang="zh-CN"/>
              <a:t>,</a:t>
            </a:r>
            <a:r>
              <a:rPr lang="zh-CN" altLang="en-US"/>
              <a:t>基座高度</a:t>
            </a:r>
            <a:r>
              <a:rPr lang="en-US" altLang="zh-CN"/>
              <a:t>,</a:t>
            </a:r>
            <a:r>
              <a:rPr lang="zh-CN" altLang="en-US"/>
              <a:t>龙门架一个自由度</a:t>
            </a:r>
            <a:r>
              <a:rPr lang="en-US" altLang="zh-CN"/>
              <a:t>),</a:t>
            </a:r>
            <a:r>
              <a:rPr lang="zh-CN" altLang="en-US"/>
              <a:t>末端铲子一个俯仰自由度</a:t>
            </a:r>
            <a:r>
              <a:rPr lang="en-US" altLang="zh-CN"/>
              <a:t>,</a:t>
            </a:r>
            <a:r>
              <a:rPr lang="zh-CN" altLang="en-US"/>
              <a:t>即八自由度</a:t>
            </a:r>
            <a:r>
              <a:rPr lang="zh-CN" altLang="en-US"/>
              <a:t>系统</a:t>
            </a:r>
            <a:endParaRPr lang="zh-CN" altLang="en-US"/>
          </a:p>
          <a:p>
            <a:pPr marL="0" indent="0">
              <a:buNone/>
            </a:pP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5325" y="3212465"/>
            <a:ext cx="8848725" cy="177165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470" y="365125"/>
            <a:ext cx="4410710" cy="592455"/>
          </a:xfrm>
        </p:spPr>
        <p:txBody>
          <a:bodyPr>
            <a:normAutofit fontScale="90000"/>
          </a:bodyPr>
          <a:p>
            <a:r>
              <a:rPr lang="zh-CN" altLang="en-US" b="1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一、研究工作进展</a:t>
            </a:r>
            <a:endParaRPr lang="zh-CN" altLang="en-US"/>
          </a:p>
        </p:txBody>
      </p:sp>
      <p:graphicFrame>
        <p:nvGraphicFramePr>
          <p:cNvPr id="7" name="内容占位符 6"/>
          <p:cNvGraphicFramePr/>
          <p:nvPr>
            <p:ph idx="1"/>
            <p:custDataLst>
              <p:tags r:id="rId1"/>
            </p:custDataLst>
          </p:nvPr>
        </p:nvGraphicFramePr>
        <p:xfrm>
          <a:off x="822325" y="1109345"/>
          <a:ext cx="10515600" cy="52603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0"/>
                <a:gridCol w="5257800"/>
              </a:tblGrid>
              <a:tr h="2630170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blipFill>
                      <a:blip r:embed="rId3"/>
                      <a:stretch>
                        <a:fillRect/>
                      </a:stretch>
                    </a:blipFill>
                  </a:tcPr>
                </a:tc>
              </a:tr>
              <a:tr h="2630170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blipFill>
                      <a:blip r:embed="rId4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blipFill>
                      <a:blip r:embed="rId5"/>
                      <a:stretch>
                        <a:fillRect/>
                      </a:stretch>
                    </a:blip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470" y="365125"/>
            <a:ext cx="4410710" cy="592455"/>
          </a:xfrm>
        </p:spPr>
        <p:txBody>
          <a:bodyPr>
            <a:normAutofit fontScale="90000"/>
          </a:bodyPr>
          <a:p>
            <a:r>
              <a:rPr lang="zh-CN" altLang="en-US" b="1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一、研究工作进展</a:t>
            </a:r>
            <a:endParaRPr lang="zh-CN" altLang="en-US"/>
          </a:p>
        </p:txBody>
      </p:sp>
      <p:pic>
        <p:nvPicPr>
          <p:cNvPr id="5" name="内容占位符 4" descr="屏幕截图 2026-01-04 192906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905000" y="1014095"/>
            <a:ext cx="8176260" cy="516318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470" y="365125"/>
            <a:ext cx="4410710" cy="592455"/>
          </a:xfrm>
        </p:spPr>
        <p:txBody>
          <a:bodyPr>
            <a:normAutofit fontScale="90000"/>
          </a:bodyPr>
          <a:p>
            <a:r>
              <a:rPr lang="zh-CN" altLang="en-US" b="1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一、研究工作进展</a:t>
            </a:r>
            <a:endParaRPr lang="zh-CN" altLang="en-US"/>
          </a:p>
        </p:txBody>
      </p:sp>
      <p:pic>
        <p:nvPicPr>
          <p:cNvPr id="4" name="程序运行视频">
            <a:hlinkClick r:id="" action="ppaction://media"/>
          </p:cNvPr>
          <p:cNvPicPr/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594583" y="1825625"/>
            <a:ext cx="7002834" cy="435133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470" y="365125"/>
            <a:ext cx="4410710" cy="592455"/>
          </a:xfrm>
        </p:spPr>
        <p:txBody>
          <a:bodyPr>
            <a:normAutofit fontScale="90000"/>
          </a:bodyPr>
          <a:p>
            <a:r>
              <a:rPr lang="zh-CN" altLang="en-US" b="1" noProof="0" dirty="0">
                <a:ln>
                  <a:noFill/>
                </a:ln>
                <a:solidFill>
                  <a:srgbClr val="0A22B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二、存在的问题</a:t>
            </a:r>
            <a:endParaRPr lang="zh-CN" altLang="en-US"/>
          </a:p>
        </p:txBody>
      </p:sp>
      <p:graphicFrame>
        <p:nvGraphicFramePr>
          <p:cNvPr id="6" name="内容占位符 5"/>
          <p:cNvGraphicFramePr/>
          <p:nvPr>
            <p:ph idx="1"/>
            <p:custDataLst>
              <p:tags r:id="rId1"/>
            </p:custDataLst>
          </p:nvPr>
        </p:nvGraphicFramePr>
        <p:xfrm>
          <a:off x="838200" y="1019175"/>
          <a:ext cx="10515600" cy="56819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15600"/>
              </a:tblGrid>
              <a:tr h="3084830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</a:tr>
              <a:tr h="2597150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blipFill>
                      <a:blip r:embed="rId3"/>
                      <a:stretch>
                        <a:fillRect/>
                      </a:stretch>
                    </a:blip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470" y="365125"/>
            <a:ext cx="4410710" cy="592455"/>
          </a:xfrm>
        </p:spPr>
        <p:txBody>
          <a:bodyPr>
            <a:normAutofit fontScale="90000"/>
          </a:bodyPr>
          <a:p>
            <a:r>
              <a:rPr lang="zh-CN" altLang="en-US" b="1" noProof="0" dirty="0">
                <a:ln>
                  <a:noFill/>
                </a:ln>
                <a:solidFill>
                  <a:srgbClr val="0A22B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二、存在的问题</a:t>
            </a:r>
            <a:endParaRPr lang="zh-CN" altLang="en-US"/>
          </a:p>
        </p:txBody>
      </p:sp>
      <p:pic>
        <p:nvPicPr>
          <p:cNvPr id="7" name="内容占位符 6" descr="屏幕截图 2026-01-04 194755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983615" y="1340485"/>
            <a:ext cx="10058400" cy="424815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b="1" dirty="0">
                <a:solidFill>
                  <a:srgbClr val="0A22B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三、未来工作规划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484630"/>
            <a:ext cx="10515600" cy="4351338"/>
          </a:xfrm>
        </p:spPr>
        <p:txBody>
          <a:bodyPr/>
          <a:p>
            <a:r>
              <a:rPr lang="zh-CN" altLang="en-US"/>
              <a:t>分别从仿真环境的搭建学习和实验</a:t>
            </a:r>
            <a:r>
              <a:rPr lang="zh-CN" altLang="en-US"/>
              <a:t>部分进行</a:t>
            </a:r>
            <a:endParaRPr lang="zh-CN" altLang="en-US"/>
          </a:p>
          <a:p>
            <a:r>
              <a:rPr lang="en-US" altLang="zh-CN"/>
              <a:t>1.</a:t>
            </a:r>
            <a:r>
              <a:rPr lang="zh-CN" altLang="en-US"/>
              <a:t>仿真环境改进</a:t>
            </a:r>
            <a:r>
              <a:rPr lang="en-US" altLang="zh-CN"/>
              <a:t>:</a:t>
            </a:r>
            <a:endParaRPr lang="en-US" altLang="zh-CN"/>
          </a:p>
          <a:p>
            <a:pPr marL="685800" lvl="1" indent="-228600">
              <a:buFont typeface="Arial" panose="020B0604020202020204" pitchFamily="34" charset="0"/>
              <a:buChar char="•"/>
            </a:pPr>
            <a:endParaRPr lang="zh-CN" altLang="en-US" sz="2800">
              <a:solidFill>
                <a:schemeClr val="tx1"/>
              </a:solidFill>
            </a:endParaRPr>
          </a:p>
        </p:txBody>
      </p:sp>
      <p:graphicFrame>
        <p:nvGraphicFramePr>
          <p:cNvPr id="4" name="表格 3"/>
          <p:cNvGraphicFramePr/>
          <p:nvPr>
            <p:custDataLst>
              <p:tags r:id="rId1"/>
            </p:custDataLst>
          </p:nvPr>
        </p:nvGraphicFramePr>
        <p:xfrm>
          <a:off x="972820" y="2571750"/>
          <a:ext cx="9389745" cy="27946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89745"/>
              </a:tblGrid>
              <a:tr h="93154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引入解耦控制算法：改变现有的整体</a:t>
                      </a:r>
                      <a:r>
                        <a:rPr lang="en-US" altLang="zh-CN"/>
                        <a:t> IK </a:t>
                      </a:r>
                      <a:r>
                        <a:rPr lang="zh-CN" altLang="en-US"/>
                        <a:t>求解模式，将</a:t>
                      </a:r>
                      <a:r>
                        <a:rPr lang="en-US" altLang="zh-CN"/>
                        <a:t> 6 </a:t>
                      </a:r>
                      <a:r>
                        <a:rPr lang="zh-CN" altLang="en-US"/>
                        <a:t>轴机械臂定位与第</a:t>
                      </a:r>
                      <a:r>
                        <a:rPr lang="en-US" altLang="zh-CN"/>
                        <a:t> 7 </a:t>
                      </a:r>
                      <a:r>
                        <a:rPr lang="zh-CN" altLang="en-US"/>
                        <a:t>轴铲子俯仰动作在数学上解耦。机械臂仅负责电机挂载点在桶口上方的路径规划，而铲子关节根据挖掘深度和避障需求进行独立角度映射。</a:t>
                      </a:r>
                      <a:endParaRPr lang="zh-CN" altLang="en-US"/>
                    </a:p>
                  </a:txBody>
                  <a:tcPr/>
                </a:tc>
              </a:tr>
              <a:tr h="93154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运动连续性约束：在逆运动学求解器中引入惩罚函数，限制相邻插值点间的关节角变化量。通过设置关节速度与加速度阈值，强制求解器在同一配置空间内搜索解，从根本上消除机械臂的剧烈跳变现象。</a:t>
                      </a:r>
                      <a:endParaRPr lang="zh-CN" altLang="en-US"/>
                    </a:p>
                  </a:txBody>
                  <a:tcPr/>
                </a:tc>
              </a:tr>
              <a:tr h="93154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进一步完善环境干涉模型，将铲子与桶壁、桶底的接触力学转化为势场约束。算法将自动实时调整铲面的俯仰角，在保证</a:t>
                      </a:r>
                      <a:r>
                        <a:rPr lang="en-US" altLang="zh-CN"/>
                        <a:t>“</a:t>
                      </a:r>
                      <a:r>
                        <a:rPr lang="zh-CN" altLang="en-US"/>
                        <a:t>铲面水平</a:t>
                      </a:r>
                      <a:r>
                        <a:rPr lang="en-US" altLang="zh-CN"/>
                        <a:t>”</a:t>
                      </a:r>
                      <a:r>
                        <a:rPr lang="zh-CN" altLang="en-US"/>
                        <a:t>与</a:t>
                      </a:r>
                      <a:r>
                        <a:rPr lang="en-US" altLang="zh-CN"/>
                        <a:t>“</a:t>
                      </a:r>
                      <a:r>
                        <a:rPr lang="zh-CN" altLang="en-US"/>
                        <a:t>轨迹拟合</a:t>
                      </a:r>
                      <a:r>
                        <a:rPr lang="en-US" altLang="zh-CN"/>
                        <a:t>”</a:t>
                      </a:r>
                      <a:r>
                        <a:rPr lang="zh-CN" altLang="en-US"/>
                        <a:t>之间寻找动态最优解</a:t>
                      </a:r>
                      <a:endParaRPr lang="zh-CN" altLang="en-US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TABLE_ENDDRAG_ORIGIN_RECT" val="828*414"/>
  <p:tag name="TABLE_ENDDRAG_RECT" val="64*87*828*414"/>
</p:tagLst>
</file>

<file path=ppt/tags/tag3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0*0*0*0"/>
</p:tagLst>
</file>

<file path=ppt/tags/tag4.xml><?xml version="1.0" encoding="utf-8"?>
<p:tagLst xmlns:p="http://schemas.openxmlformats.org/presentationml/2006/main">
  <p:tag name="TABLE_ENDDRAG_ORIGIN_RECT" val="828*447"/>
  <p:tag name="TABLE_ENDDRAG_RECT" val="66*80*828*447"/>
</p:tagLst>
</file>

<file path=ppt/tags/tag5.xml><?xml version="1.0" encoding="utf-8"?>
<p:tagLst xmlns:p="http://schemas.openxmlformats.org/presentationml/2006/main">
  <p:tag name="TABLE_ENDDRAG_ORIGIN_RECT" val="828*447"/>
  <p:tag name="TABLE_ENDDRAG_RECT" val="66*80*828*447"/>
</p:tagLst>
</file>

<file path=ppt/tags/tag6.xml><?xml version="1.0" encoding="utf-8"?>
<p:tagLst xmlns:p="http://schemas.openxmlformats.org/presentationml/2006/main">
  <p:tag name="TABLE_ENDDRAG_ORIGIN_RECT" val="739*220"/>
  <p:tag name="TABLE_ENDDRAG_RECT" val="76*202*739*220"/>
</p:tagLst>
</file>

<file path=ppt/tags/tag7.xml><?xml version="1.0" encoding="utf-8"?>
<p:tagLst xmlns:p="http://schemas.openxmlformats.org/presentationml/2006/main">
  <p:tag name="TABLE_ENDDRAG_ORIGIN_RECT" val="760*311"/>
  <p:tag name="TABLE_ENDDRAG_RECT" val="55*157*760*311"/>
</p:tagLst>
</file>

<file path=ppt/tags/tag8.xml><?xml version="1.0" encoding="utf-8"?>
<p:tagLst xmlns:p="http://schemas.openxmlformats.org/presentationml/2006/main">
  <p:tag name="COMMONDATA" val="eyJoZGlkIjoiZDZiODdlMTRkNTc3OGNhOTVhMzYyMGNlYmZmODAwOTcifQ=="/>
</p:tagLst>
</file>

<file path=ppt/theme/theme1.xml><?xml version="1.0" encoding="utf-8"?>
<a:theme xmlns:a="http://schemas.openxmlformats.org/drawingml/2006/main" name="默认设计模板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9EDEE"/>
      </a:accent5>
      <a:accent6>
        <a:srgbClr val="2D2D89"/>
      </a:accent6>
      <a:hlink>
        <a:srgbClr val="009999"/>
      </a:hlink>
      <a:folHlink>
        <a:srgbClr val="99CC00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defRPr dirty="0" smtClean="0">
            <a:solidFill>
              <a:schemeClr val="tx1"/>
            </a:solidFill>
          </a:defRPr>
        </a:defPPr>
      </a:lstStyle>
    </a:tx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9EDEE"/>
      </a:accent5>
      <a:accent6>
        <a:srgbClr val="2D2D89"/>
      </a:accent6>
      <a:hlink>
        <a:srgbClr val="009999"/>
      </a:hlink>
      <a:folHlink>
        <a:srgbClr val="99CC00"/>
      </a:folHlink>
    </a:clrScheme>
    <a:fontScheme name="Cambria-Calibri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754</Words>
  <Application>WPS 演示</Application>
  <PresentationFormat>宽屏</PresentationFormat>
  <Paragraphs>62</Paragraphs>
  <Slides>11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11</vt:i4>
      </vt:variant>
    </vt:vector>
  </HeadingPairs>
  <TitlesOfParts>
    <vt:vector size="20" baseType="lpstr">
      <vt:lpstr>Arial</vt:lpstr>
      <vt:lpstr>宋体</vt:lpstr>
      <vt:lpstr>Wingdings</vt:lpstr>
      <vt:lpstr>微软雅黑</vt:lpstr>
      <vt:lpstr>等线</vt:lpstr>
      <vt:lpstr>Arial Unicode MS</vt:lpstr>
      <vt:lpstr>等线 Light</vt:lpstr>
      <vt:lpstr>默认设计模板</vt:lpstr>
      <vt:lpstr>Office 主题​​</vt:lpstr>
      <vt:lpstr>工作汇报</vt:lpstr>
      <vt:lpstr>PowerPoint 演示文稿</vt:lpstr>
      <vt:lpstr>一、研究工作进展</vt:lpstr>
      <vt:lpstr>一、研究工作进展</vt:lpstr>
      <vt:lpstr>一、研究工作进展</vt:lpstr>
      <vt:lpstr>一、研究工作进展</vt:lpstr>
      <vt:lpstr>二、存在的问题</vt:lpstr>
      <vt:lpstr>二、存在的问题</vt:lpstr>
      <vt:lpstr>三、未来工作规划</vt:lpstr>
      <vt:lpstr>三、未来工作规划</vt:lpstr>
      <vt:lpstr>PowerPoint 演示文稿</vt:lpstr>
    </vt:vector>
  </TitlesOfParts>
  <Company>wust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ccg</dc:creator>
  <cp:lastModifiedBy>时间与命运</cp:lastModifiedBy>
  <cp:revision>3145</cp:revision>
  <dcterms:created xsi:type="dcterms:W3CDTF">2008-12-25T01:10:00Z</dcterms:created>
  <dcterms:modified xsi:type="dcterms:W3CDTF">2026-01-04T11:58:59Z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2052-12.1.0.23542</vt:lpwstr>
  </property>
  <property fmtid="{D5CDD505-2E9C-101B-9397-08002B2CF9AE}" pid="3" name="ICV">
    <vt:lpwstr>7206ED2777E44E1391FF7E1A1A9FEF67_13</vt:lpwstr>
  </property>
</Properties>
</file>